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sldIdLst>
    <p:sldId id="256" r:id="rId5"/>
    <p:sldId id="257" r:id="rId6"/>
    <p:sldId id="258" r:id="rId7"/>
    <p:sldId id="259" r:id="rId8"/>
    <p:sldId id="260" r:id="rId9"/>
    <p:sldId id="261" r:id="rId10"/>
    <p:sldId id="262" r:id="rId11"/>
    <p:sldId id="267" r:id="rId12"/>
    <p:sldId id="263" r:id="rId13"/>
    <p:sldId id="264" r:id="rId14"/>
    <p:sldId id="269" r:id="rId15"/>
    <p:sldId id="266" r:id="rId16"/>
    <p:sldId id="268"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46338-F6A4-4CF9-8CC4-AE2B8F50F11D}" v="2" dt="2020-11-16T14:59:35.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Wilson" userId="13cb7e20-d27f-4a24-a33c-9a736e7cd04e" providerId="ADAL" clId="{5DAD88E1-B0C2-48E1-AD88-B2B861729C57}"/>
    <pc:docChg chg="custSel addSld modSld">
      <pc:chgData name="Travis Wilson" userId="13cb7e20-d27f-4a24-a33c-9a736e7cd04e" providerId="ADAL" clId="{5DAD88E1-B0C2-48E1-AD88-B2B861729C57}" dt="2020-03-20T15:14:27.190" v="830" actId="20577"/>
      <pc:docMkLst>
        <pc:docMk/>
      </pc:docMkLst>
      <pc:sldChg chg="modSp">
        <pc:chgData name="Travis Wilson" userId="13cb7e20-d27f-4a24-a33c-9a736e7cd04e" providerId="ADAL" clId="{5DAD88E1-B0C2-48E1-AD88-B2B861729C57}" dt="2020-03-20T15:09:38.317" v="560" actId="115"/>
        <pc:sldMkLst>
          <pc:docMk/>
          <pc:sldMk cId="1691036962" sldId="257"/>
        </pc:sldMkLst>
        <pc:spChg chg="mod">
          <ac:chgData name="Travis Wilson" userId="13cb7e20-d27f-4a24-a33c-9a736e7cd04e" providerId="ADAL" clId="{5DAD88E1-B0C2-48E1-AD88-B2B861729C57}" dt="2020-03-20T15:09:38.317" v="560" actId="115"/>
          <ac:spMkLst>
            <pc:docMk/>
            <pc:sldMk cId="1691036962" sldId="257"/>
            <ac:spMk id="3" creationId="{D43DC75E-C45B-48BD-B677-92AD11EAB628}"/>
          </ac:spMkLst>
        </pc:spChg>
      </pc:sldChg>
      <pc:sldChg chg="modSp">
        <pc:chgData name="Travis Wilson" userId="13cb7e20-d27f-4a24-a33c-9a736e7cd04e" providerId="ADAL" clId="{5DAD88E1-B0C2-48E1-AD88-B2B861729C57}" dt="2020-03-19T20:52:28.198" v="383" actId="20577"/>
        <pc:sldMkLst>
          <pc:docMk/>
          <pc:sldMk cId="1152825924" sldId="258"/>
        </pc:sldMkLst>
        <pc:spChg chg="mod">
          <ac:chgData name="Travis Wilson" userId="13cb7e20-d27f-4a24-a33c-9a736e7cd04e" providerId="ADAL" clId="{5DAD88E1-B0C2-48E1-AD88-B2B861729C57}" dt="2020-03-19T20:52:28.198" v="383" actId="20577"/>
          <ac:spMkLst>
            <pc:docMk/>
            <pc:sldMk cId="1152825924" sldId="258"/>
            <ac:spMk id="3" creationId="{BCD34C9B-136D-4047-A62A-AA5ECB3B5E49}"/>
          </ac:spMkLst>
        </pc:spChg>
      </pc:sldChg>
      <pc:sldChg chg="modSp">
        <pc:chgData name="Travis Wilson" userId="13cb7e20-d27f-4a24-a33c-9a736e7cd04e" providerId="ADAL" clId="{5DAD88E1-B0C2-48E1-AD88-B2B861729C57}" dt="2020-03-19T21:16:39.575" v="558" actId="20577"/>
        <pc:sldMkLst>
          <pc:docMk/>
          <pc:sldMk cId="534701118" sldId="263"/>
        </pc:sldMkLst>
        <pc:spChg chg="mod">
          <ac:chgData name="Travis Wilson" userId="13cb7e20-d27f-4a24-a33c-9a736e7cd04e" providerId="ADAL" clId="{5DAD88E1-B0C2-48E1-AD88-B2B861729C57}" dt="2020-03-19T21:16:39.575" v="558" actId="20577"/>
          <ac:spMkLst>
            <pc:docMk/>
            <pc:sldMk cId="534701118" sldId="263"/>
            <ac:spMk id="3" creationId="{38E9E726-89AA-4605-AD02-951B51C2BCBA}"/>
          </ac:spMkLst>
        </pc:spChg>
      </pc:sldChg>
      <pc:sldChg chg="modSp add">
        <pc:chgData name="Travis Wilson" userId="13cb7e20-d27f-4a24-a33c-9a736e7cd04e" providerId="ADAL" clId="{5DAD88E1-B0C2-48E1-AD88-B2B861729C57}" dt="2020-03-19T20:54:32.485" v="541" actId="20577"/>
        <pc:sldMkLst>
          <pc:docMk/>
          <pc:sldMk cId="3515998318" sldId="265"/>
        </pc:sldMkLst>
        <pc:spChg chg="mod">
          <ac:chgData name="Travis Wilson" userId="13cb7e20-d27f-4a24-a33c-9a736e7cd04e" providerId="ADAL" clId="{5DAD88E1-B0C2-48E1-AD88-B2B861729C57}" dt="2020-03-19T20:50:05.134" v="4" actId="20577"/>
          <ac:spMkLst>
            <pc:docMk/>
            <pc:sldMk cId="3515998318" sldId="265"/>
            <ac:spMk id="2" creationId="{AAE187EA-E476-40A0-8FEC-218139CA8EE0}"/>
          </ac:spMkLst>
        </pc:spChg>
        <pc:spChg chg="mod">
          <ac:chgData name="Travis Wilson" userId="13cb7e20-d27f-4a24-a33c-9a736e7cd04e" providerId="ADAL" clId="{5DAD88E1-B0C2-48E1-AD88-B2B861729C57}" dt="2020-03-19T20:54:32.485" v="541" actId="20577"/>
          <ac:spMkLst>
            <pc:docMk/>
            <pc:sldMk cId="3515998318" sldId="265"/>
            <ac:spMk id="3" creationId="{0E988C63-5D53-4A8D-A2C5-977D9D57155A}"/>
          </ac:spMkLst>
        </pc:spChg>
      </pc:sldChg>
      <pc:sldChg chg="modSp add">
        <pc:chgData name="Travis Wilson" userId="13cb7e20-d27f-4a24-a33c-9a736e7cd04e" providerId="ADAL" clId="{5DAD88E1-B0C2-48E1-AD88-B2B861729C57}" dt="2020-03-20T15:14:27.190" v="830" actId="20577"/>
        <pc:sldMkLst>
          <pc:docMk/>
          <pc:sldMk cId="527451721" sldId="266"/>
        </pc:sldMkLst>
        <pc:spChg chg="mod">
          <ac:chgData name="Travis Wilson" userId="13cb7e20-d27f-4a24-a33c-9a736e7cd04e" providerId="ADAL" clId="{5DAD88E1-B0C2-48E1-AD88-B2B861729C57}" dt="2020-03-20T15:12:00.391" v="570" actId="20577"/>
          <ac:spMkLst>
            <pc:docMk/>
            <pc:sldMk cId="527451721" sldId="266"/>
            <ac:spMk id="2" creationId="{9DD8A573-3E3D-478F-88BD-9099FD7C950E}"/>
          </ac:spMkLst>
        </pc:spChg>
        <pc:spChg chg="mod">
          <ac:chgData name="Travis Wilson" userId="13cb7e20-d27f-4a24-a33c-9a736e7cd04e" providerId="ADAL" clId="{5DAD88E1-B0C2-48E1-AD88-B2B861729C57}" dt="2020-03-20T15:14:27.190" v="830" actId="20577"/>
          <ac:spMkLst>
            <pc:docMk/>
            <pc:sldMk cId="527451721" sldId="266"/>
            <ac:spMk id="3" creationId="{CA92468D-CDF9-4264-A7F5-6688D2E2EB84}"/>
          </ac:spMkLst>
        </pc:spChg>
      </pc:sldChg>
    </pc:docChg>
  </pc:docChgLst>
  <pc:docChgLst>
    <pc:chgData name="Travis Wilson" userId="13cb7e20-d27f-4a24-a33c-9a736e7cd04e" providerId="ADAL" clId="{7B646338-F6A4-4CF9-8CC4-AE2B8F50F11D}"/>
    <pc:docChg chg="custSel addSld modSld">
      <pc:chgData name="Travis Wilson" userId="13cb7e20-d27f-4a24-a33c-9a736e7cd04e" providerId="ADAL" clId="{7B646338-F6A4-4CF9-8CC4-AE2B8F50F11D}" dt="2020-11-16T15:00:36.786" v="978" actId="20577"/>
      <pc:docMkLst>
        <pc:docMk/>
      </pc:docMkLst>
      <pc:sldChg chg="modSp mod">
        <pc:chgData name="Travis Wilson" userId="13cb7e20-d27f-4a24-a33c-9a736e7cd04e" providerId="ADAL" clId="{7B646338-F6A4-4CF9-8CC4-AE2B8F50F11D}" dt="2020-11-16T14:49:13.052" v="270" actId="313"/>
        <pc:sldMkLst>
          <pc:docMk/>
          <pc:sldMk cId="1691036962" sldId="257"/>
        </pc:sldMkLst>
        <pc:spChg chg="mod">
          <ac:chgData name="Travis Wilson" userId="13cb7e20-d27f-4a24-a33c-9a736e7cd04e" providerId="ADAL" clId="{7B646338-F6A4-4CF9-8CC4-AE2B8F50F11D}" dt="2020-11-16T14:49:13.052" v="270" actId="313"/>
          <ac:spMkLst>
            <pc:docMk/>
            <pc:sldMk cId="1691036962" sldId="257"/>
            <ac:spMk id="3" creationId="{D43DC75E-C45B-48BD-B677-92AD11EAB628}"/>
          </ac:spMkLst>
        </pc:spChg>
      </pc:sldChg>
      <pc:sldChg chg="modSp mod">
        <pc:chgData name="Travis Wilson" userId="13cb7e20-d27f-4a24-a33c-9a736e7cd04e" providerId="ADAL" clId="{7B646338-F6A4-4CF9-8CC4-AE2B8F50F11D}" dt="2020-11-13T15:05:36.823" v="269" actId="20577"/>
        <pc:sldMkLst>
          <pc:docMk/>
          <pc:sldMk cId="443810284" sldId="261"/>
        </pc:sldMkLst>
        <pc:spChg chg="mod">
          <ac:chgData name="Travis Wilson" userId="13cb7e20-d27f-4a24-a33c-9a736e7cd04e" providerId="ADAL" clId="{7B646338-F6A4-4CF9-8CC4-AE2B8F50F11D}" dt="2020-11-13T15:05:36.823" v="269" actId="20577"/>
          <ac:spMkLst>
            <pc:docMk/>
            <pc:sldMk cId="443810284" sldId="261"/>
            <ac:spMk id="3" creationId="{6B1DC4DB-FEA2-415B-8EDF-F20BCF8C0A0E}"/>
          </ac:spMkLst>
        </pc:spChg>
      </pc:sldChg>
      <pc:sldChg chg="modSp mod">
        <pc:chgData name="Travis Wilson" userId="13cb7e20-d27f-4a24-a33c-9a736e7cd04e" providerId="ADAL" clId="{7B646338-F6A4-4CF9-8CC4-AE2B8F50F11D}" dt="2020-11-16T14:51:22.282" v="427" actId="20577"/>
        <pc:sldMkLst>
          <pc:docMk/>
          <pc:sldMk cId="1419141737" sldId="264"/>
        </pc:sldMkLst>
        <pc:spChg chg="mod">
          <ac:chgData name="Travis Wilson" userId="13cb7e20-d27f-4a24-a33c-9a736e7cd04e" providerId="ADAL" clId="{7B646338-F6A4-4CF9-8CC4-AE2B8F50F11D}" dt="2020-11-16T14:51:22.282" v="427" actId="20577"/>
          <ac:spMkLst>
            <pc:docMk/>
            <pc:sldMk cId="1419141737" sldId="264"/>
            <ac:spMk id="3" creationId="{9B9381E0-2919-466A-BDDE-F577487B7D59}"/>
          </ac:spMkLst>
        </pc:spChg>
      </pc:sldChg>
      <pc:sldChg chg="modSp new mod">
        <pc:chgData name="Travis Wilson" userId="13cb7e20-d27f-4a24-a33c-9a736e7cd04e" providerId="ADAL" clId="{7B646338-F6A4-4CF9-8CC4-AE2B8F50F11D}" dt="2020-11-16T14:50:50.895" v="400" actId="20577"/>
        <pc:sldMkLst>
          <pc:docMk/>
          <pc:sldMk cId="3917211387" sldId="267"/>
        </pc:sldMkLst>
        <pc:spChg chg="mod">
          <ac:chgData name="Travis Wilson" userId="13cb7e20-d27f-4a24-a33c-9a736e7cd04e" providerId="ADAL" clId="{7B646338-F6A4-4CF9-8CC4-AE2B8F50F11D}" dt="2020-11-13T14:59:58.665" v="23" actId="20577"/>
          <ac:spMkLst>
            <pc:docMk/>
            <pc:sldMk cId="3917211387" sldId="267"/>
            <ac:spMk id="2" creationId="{DFE64BB7-7CA7-4998-A94E-E29C712BFDE6}"/>
          </ac:spMkLst>
        </pc:spChg>
        <pc:spChg chg="mod">
          <ac:chgData name="Travis Wilson" userId="13cb7e20-d27f-4a24-a33c-9a736e7cd04e" providerId="ADAL" clId="{7B646338-F6A4-4CF9-8CC4-AE2B8F50F11D}" dt="2020-11-16T14:50:50.895" v="400" actId="20577"/>
          <ac:spMkLst>
            <pc:docMk/>
            <pc:sldMk cId="3917211387" sldId="267"/>
            <ac:spMk id="3" creationId="{137FDE90-C06C-446B-885D-FD9106DD8300}"/>
          </ac:spMkLst>
        </pc:spChg>
      </pc:sldChg>
      <pc:sldChg chg="modSp add mod">
        <pc:chgData name="Travis Wilson" userId="13cb7e20-d27f-4a24-a33c-9a736e7cd04e" providerId="ADAL" clId="{7B646338-F6A4-4CF9-8CC4-AE2B8F50F11D}" dt="2020-11-16T14:58:37.352" v="775" actId="20577"/>
        <pc:sldMkLst>
          <pc:docMk/>
          <pc:sldMk cId="2266987102" sldId="268"/>
        </pc:sldMkLst>
        <pc:spChg chg="mod">
          <ac:chgData name="Travis Wilson" userId="13cb7e20-d27f-4a24-a33c-9a736e7cd04e" providerId="ADAL" clId="{7B646338-F6A4-4CF9-8CC4-AE2B8F50F11D}" dt="2020-11-16T14:55:37.112" v="447" actId="20577"/>
          <ac:spMkLst>
            <pc:docMk/>
            <pc:sldMk cId="2266987102" sldId="268"/>
            <ac:spMk id="2" creationId="{9DD8A573-3E3D-478F-88BD-9099FD7C950E}"/>
          </ac:spMkLst>
        </pc:spChg>
        <pc:spChg chg="mod">
          <ac:chgData name="Travis Wilson" userId="13cb7e20-d27f-4a24-a33c-9a736e7cd04e" providerId="ADAL" clId="{7B646338-F6A4-4CF9-8CC4-AE2B8F50F11D}" dt="2020-11-16T14:58:37.352" v="775" actId="20577"/>
          <ac:spMkLst>
            <pc:docMk/>
            <pc:sldMk cId="2266987102" sldId="268"/>
            <ac:spMk id="3" creationId="{CA92468D-CDF9-4264-A7F5-6688D2E2EB84}"/>
          </ac:spMkLst>
        </pc:spChg>
      </pc:sldChg>
      <pc:sldChg chg="modSp add mod">
        <pc:chgData name="Travis Wilson" userId="13cb7e20-d27f-4a24-a33c-9a736e7cd04e" providerId="ADAL" clId="{7B646338-F6A4-4CF9-8CC4-AE2B8F50F11D}" dt="2020-11-16T15:00:36.786" v="978" actId="20577"/>
        <pc:sldMkLst>
          <pc:docMk/>
          <pc:sldMk cId="1923059732" sldId="269"/>
        </pc:sldMkLst>
        <pc:spChg chg="mod">
          <ac:chgData name="Travis Wilson" userId="13cb7e20-d27f-4a24-a33c-9a736e7cd04e" providerId="ADAL" clId="{7B646338-F6A4-4CF9-8CC4-AE2B8F50F11D}" dt="2020-11-16T14:59:39.865" v="792" actId="20577"/>
          <ac:spMkLst>
            <pc:docMk/>
            <pc:sldMk cId="1923059732" sldId="269"/>
            <ac:spMk id="2" creationId="{F272E198-B180-48B9-BC07-6CA066A25A4E}"/>
          </ac:spMkLst>
        </pc:spChg>
        <pc:spChg chg="mod">
          <ac:chgData name="Travis Wilson" userId="13cb7e20-d27f-4a24-a33c-9a736e7cd04e" providerId="ADAL" clId="{7B646338-F6A4-4CF9-8CC4-AE2B8F50F11D}" dt="2020-11-16T15:00:36.786" v="978" actId="20577"/>
          <ac:spMkLst>
            <pc:docMk/>
            <pc:sldMk cId="1923059732" sldId="269"/>
            <ac:spMk id="3" creationId="{9B9381E0-2919-466A-BDDE-F577487B7D5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11/16/2020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3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520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0833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11/16/2020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990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307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11/16/2020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173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11/16/2020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950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11/16/2020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9989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11/16/2020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9174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11/16/2020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661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11/16/2020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0193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11/16/2020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222432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2" r:id="rId7"/>
    <p:sldLayoutId id="2147483703" r:id="rId8"/>
    <p:sldLayoutId id="2147483704" r:id="rId9"/>
    <p:sldLayoutId id="2147483705"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rick building&#10;&#10;Description automatically generated">
            <a:extLst>
              <a:ext uri="{FF2B5EF4-FFF2-40B4-BE49-F238E27FC236}">
                <a16:creationId xmlns:a16="http://schemas.microsoft.com/office/drawing/2014/main" id="{DF8A25C8-DF5D-4B95-A88F-0948E55F3722}"/>
              </a:ext>
            </a:extLst>
          </p:cNvPr>
          <p:cNvPicPr>
            <a:picLocks noChangeAspect="1"/>
          </p:cNvPicPr>
          <p:nvPr/>
        </p:nvPicPr>
        <p:blipFill rotWithShape="1">
          <a:blip r:embed="rId2">
            <a:extLst>
              <a:ext uri="{28A0092B-C50C-407E-A947-70E740481C1C}">
                <a14:useLocalDpi xmlns:a14="http://schemas.microsoft.com/office/drawing/2010/main" val="0"/>
              </a:ext>
            </a:extLst>
          </a:blip>
          <a:srcRect t="31793" r="9091" b="20199"/>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36DBDD-8CB7-47B0-B2DF-034C81C08A70}"/>
              </a:ext>
            </a:extLst>
          </p:cNvPr>
          <p:cNvSpPr>
            <a:spLocks noGrp="1"/>
          </p:cNvSpPr>
          <p:nvPr>
            <p:ph type="ctrTitle"/>
          </p:nvPr>
        </p:nvSpPr>
        <p:spPr>
          <a:xfrm>
            <a:off x="477981" y="1122363"/>
            <a:ext cx="4023360" cy="3204134"/>
          </a:xfrm>
        </p:spPr>
        <p:txBody>
          <a:bodyPr anchor="b">
            <a:normAutofit/>
          </a:bodyPr>
          <a:lstStyle/>
          <a:p>
            <a:r>
              <a:rPr lang="en-US" sz="4800" dirty="0"/>
              <a:t>Stay-At-Home Pathway</a:t>
            </a:r>
          </a:p>
        </p:txBody>
      </p:sp>
      <p:sp>
        <p:nvSpPr>
          <p:cNvPr id="3" name="Subtitle 2">
            <a:extLst>
              <a:ext uri="{FF2B5EF4-FFF2-40B4-BE49-F238E27FC236}">
                <a16:creationId xmlns:a16="http://schemas.microsoft.com/office/drawing/2014/main" id="{7145AA77-E1B6-47C7-ABBB-BB20D29E34C8}"/>
              </a:ext>
            </a:extLst>
          </p:cNvPr>
          <p:cNvSpPr>
            <a:spLocks noGrp="1"/>
          </p:cNvSpPr>
          <p:nvPr>
            <p:ph type="subTitle" idx="1"/>
          </p:nvPr>
        </p:nvSpPr>
        <p:spPr>
          <a:xfrm>
            <a:off x="477980" y="4872922"/>
            <a:ext cx="4023359" cy="1208141"/>
          </a:xfrm>
        </p:spPr>
        <p:txBody>
          <a:bodyPr>
            <a:normAutofit/>
          </a:bodyPr>
          <a:lstStyle/>
          <a:p>
            <a:r>
              <a:rPr lang="en-US" sz="2000" dirty="0"/>
              <a:t>McLean County Area EMS System</a:t>
            </a:r>
          </a:p>
          <a:p>
            <a:r>
              <a:rPr lang="en-US" sz="2000" dirty="0"/>
              <a:t>2020</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9840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E198-B180-48B9-BC07-6CA066A25A4E}"/>
              </a:ext>
            </a:extLst>
          </p:cNvPr>
          <p:cNvSpPr>
            <a:spLocks noGrp="1"/>
          </p:cNvSpPr>
          <p:nvPr>
            <p:ph type="title"/>
          </p:nvPr>
        </p:nvSpPr>
        <p:spPr/>
        <p:txBody>
          <a:bodyPr>
            <a:normAutofit fontScale="90000"/>
          </a:bodyPr>
          <a:lstStyle/>
          <a:p>
            <a:r>
              <a:rPr lang="en-US" dirty="0"/>
              <a:t>Patient Meets Criteria, but Does Not Want to Stay Home</a:t>
            </a:r>
          </a:p>
        </p:txBody>
      </p:sp>
      <p:sp>
        <p:nvSpPr>
          <p:cNvPr id="3" name="Content Placeholder 2">
            <a:extLst>
              <a:ext uri="{FF2B5EF4-FFF2-40B4-BE49-F238E27FC236}">
                <a16:creationId xmlns:a16="http://schemas.microsoft.com/office/drawing/2014/main" id="{9B9381E0-2919-466A-BDDE-F577487B7D59}"/>
              </a:ext>
            </a:extLst>
          </p:cNvPr>
          <p:cNvSpPr>
            <a:spLocks noGrp="1"/>
          </p:cNvSpPr>
          <p:nvPr>
            <p:ph idx="1"/>
          </p:nvPr>
        </p:nvSpPr>
        <p:spPr/>
        <p:txBody>
          <a:bodyPr/>
          <a:lstStyle/>
          <a:p>
            <a:r>
              <a:rPr lang="en-US" dirty="0"/>
              <a:t>If patient meets criteria, but is insistent on being transported, we will transport the patient. </a:t>
            </a:r>
          </a:p>
          <a:p>
            <a:r>
              <a:rPr lang="en-US" dirty="0"/>
              <a:t>Do not argue with patients</a:t>
            </a:r>
          </a:p>
        </p:txBody>
      </p:sp>
    </p:spTree>
    <p:extLst>
      <p:ext uri="{BB962C8B-B14F-4D97-AF65-F5344CB8AC3E}">
        <p14:creationId xmlns:p14="http://schemas.microsoft.com/office/powerpoint/2010/main" val="141914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E198-B180-48B9-BC07-6CA066A25A4E}"/>
              </a:ext>
            </a:extLst>
          </p:cNvPr>
          <p:cNvSpPr>
            <a:spLocks noGrp="1"/>
          </p:cNvSpPr>
          <p:nvPr>
            <p:ph type="title"/>
          </p:nvPr>
        </p:nvSpPr>
        <p:spPr/>
        <p:txBody>
          <a:bodyPr>
            <a:normAutofit/>
          </a:bodyPr>
          <a:lstStyle/>
          <a:p>
            <a:r>
              <a:rPr lang="en-US" dirty="0"/>
              <a:t>When in doubt</a:t>
            </a:r>
          </a:p>
        </p:txBody>
      </p:sp>
      <p:sp>
        <p:nvSpPr>
          <p:cNvPr id="3" name="Content Placeholder 2">
            <a:extLst>
              <a:ext uri="{FF2B5EF4-FFF2-40B4-BE49-F238E27FC236}">
                <a16:creationId xmlns:a16="http://schemas.microsoft.com/office/drawing/2014/main" id="{9B9381E0-2919-466A-BDDE-F577487B7D59}"/>
              </a:ext>
            </a:extLst>
          </p:cNvPr>
          <p:cNvSpPr>
            <a:spLocks noGrp="1"/>
          </p:cNvSpPr>
          <p:nvPr>
            <p:ph idx="1"/>
          </p:nvPr>
        </p:nvSpPr>
        <p:spPr/>
        <p:txBody>
          <a:bodyPr/>
          <a:lstStyle/>
          <a:p>
            <a:r>
              <a:rPr lang="en-US" dirty="0"/>
              <a:t>If you have concerns leaving a patient at home, it is better to err on the side of caution and transport the patient. </a:t>
            </a:r>
          </a:p>
          <a:p>
            <a:r>
              <a:rPr lang="en-US" dirty="0"/>
              <a:t>Our goal is patient safety and their wellbeing</a:t>
            </a:r>
          </a:p>
        </p:txBody>
      </p:sp>
    </p:spTree>
    <p:extLst>
      <p:ext uri="{BB962C8B-B14F-4D97-AF65-F5344CB8AC3E}">
        <p14:creationId xmlns:p14="http://schemas.microsoft.com/office/powerpoint/2010/main" val="192305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A573-3E3D-478F-88BD-9099FD7C950E}"/>
              </a:ext>
            </a:extLst>
          </p:cNvPr>
          <p:cNvSpPr>
            <a:spLocks noGrp="1"/>
          </p:cNvSpPr>
          <p:nvPr>
            <p:ph type="title"/>
          </p:nvPr>
        </p:nvSpPr>
        <p:spPr/>
        <p:txBody>
          <a:bodyPr/>
          <a:lstStyle/>
          <a:p>
            <a:r>
              <a:rPr lang="en-US" dirty="0"/>
              <a:t>Reporting</a:t>
            </a:r>
          </a:p>
        </p:txBody>
      </p:sp>
      <p:sp>
        <p:nvSpPr>
          <p:cNvPr id="3" name="Content Placeholder 2">
            <a:extLst>
              <a:ext uri="{FF2B5EF4-FFF2-40B4-BE49-F238E27FC236}">
                <a16:creationId xmlns:a16="http://schemas.microsoft.com/office/drawing/2014/main" id="{CA92468D-CDF9-4264-A7F5-6688D2E2EB84}"/>
              </a:ext>
            </a:extLst>
          </p:cNvPr>
          <p:cNvSpPr>
            <a:spLocks noGrp="1"/>
          </p:cNvSpPr>
          <p:nvPr>
            <p:ph idx="1"/>
          </p:nvPr>
        </p:nvSpPr>
        <p:spPr/>
        <p:txBody>
          <a:bodyPr/>
          <a:lstStyle/>
          <a:p>
            <a:r>
              <a:rPr lang="en-US" dirty="0"/>
              <a:t>We ask all agencies to keep a log (run numbers) of when this was used</a:t>
            </a:r>
          </a:p>
          <a:p>
            <a:r>
              <a:rPr lang="en-US" dirty="0"/>
              <a:t>This will be turned in at the end of use of Plan P</a:t>
            </a:r>
          </a:p>
          <a:p>
            <a:pPr lvl="1"/>
            <a:r>
              <a:rPr lang="en-US" dirty="0"/>
              <a:t>It may be requested to share log periodically with the QA Coordinator through out the pandemic</a:t>
            </a:r>
          </a:p>
        </p:txBody>
      </p:sp>
    </p:spTree>
    <p:extLst>
      <p:ext uri="{BB962C8B-B14F-4D97-AF65-F5344CB8AC3E}">
        <p14:creationId xmlns:p14="http://schemas.microsoft.com/office/powerpoint/2010/main" val="52745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A573-3E3D-478F-88BD-9099FD7C950E}"/>
              </a:ext>
            </a:extLst>
          </p:cNvPr>
          <p:cNvSpPr>
            <a:spLocks noGrp="1"/>
          </p:cNvSpPr>
          <p:nvPr>
            <p:ph type="title"/>
          </p:nvPr>
        </p:nvSpPr>
        <p:spPr/>
        <p:txBody>
          <a:bodyPr/>
          <a:lstStyle/>
          <a:p>
            <a:r>
              <a:rPr lang="en-US" dirty="0"/>
              <a:t>Agency Requirements</a:t>
            </a:r>
          </a:p>
        </p:txBody>
      </p:sp>
      <p:sp>
        <p:nvSpPr>
          <p:cNvPr id="3" name="Content Placeholder 2">
            <a:extLst>
              <a:ext uri="{FF2B5EF4-FFF2-40B4-BE49-F238E27FC236}">
                <a16:creationId xmlns:a16="http://schemas.microsoft.com/office/drawing/2014/main" id="{CA92468D-CDF9-4264-A7F5-6688D2E2EB84}"/>
              </a:ext>
            </a:extLst>
          </p:cNvPr>
          <p:cNvSpPr>
            <a:spLocks noGrp="1"/>
          </p:cNvSpPr>
          <p:nvPr>
            <p:ph idx="1"/>
          </p:nvPr>
        </p:nvSpPr>
        <p:spPr/>
        <p:txBody>
          <a:bodyPr/>
          <a:lstStyle/>
          <a:p>
            <a:r>
              <a:rPr lang="en-US" dirty="0"/>
              <a:t>Document ALL providers are trained on application of this process</a:t>
            </a:r>
          </a:p>
          <a:p>
            <a:r>
              <a:rPr lang="en-US" dirty="0"/>
              <a:t>Record ALL uses of the Stay At Home Pathway</a:t>
            </a:r>
          </a:p>
          <a:p>
            <a:r>
              <a:rPr lang="en-US" dirty="0"/>
              <a:t>Report all issues that arise during use of this policy via IOR</a:t>
            </a:r>
          </a:p>
          <a:p>
            <a:r>
              <a:rPr lang="en-US" dirty="0"/>
              <a:t>Failure to follow policy appropriately will result in removal of use or individual corrective action</a:t>
            </a:r>
          </a:p>
        </p:txBody>
      </p:sp>
    </p:spTree>
    <p:extLst>
      <p:ext uri="{BB962C8B-B14F-4D97-AF65-F5344CB8AC3E}">
        <p14:creationId xmlns:p14="http://schemas.microsoft.com/office/powerpoint/2010/main" val="226698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87EA-E476-40A0-8FEC-218139CA8EE0}"/>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0E988C63-5D53-4A8D-A2C5-977D9D57155A}"/>
              </a:ext>
            </a:extLst>
          </p:cNvPr>
          <p:cNvSpPr>
            <a:spLocks noGrp="1"/>
          </p:cNvSpPr>
          <p:nvPr>
            <p:ph idx="1"/>
          </p:nvPr>
        </p:nvSpPr>
        <p:spPr>
          <a:xfrm>
            <a:off x="1115568" y="2142465"/>
            <a:ext cx="10168128" cy="3694176"/>
          </a:xfrm>
        </p:spPr>
        <p:txBody>
          <a:bodyPr>
            <a:normAutofit fontScale="85000" lnSpcReduction="20000"/>
          </a:bodyPr>
          <a:lstStyle/>
          <a:p>
            <a:r>
              <a:rPr lang="en-US" dirty="0"/>
              <a:t>Can we use this on any patient?</a:t>
            </a:r>
          </a:p>
          <a:p>
            <a:pPr lvl="1"/>
            <a:r>
              <a:rPr lang="en-US" dirty="0"/>
              <a:t>No just patients with pandemic related symptoms</a:t>
            </a:r>
          </a:p>
          <a:p>
            <a:r>
              <a:rPr lang="en-US" dirty="0"/>
              <a:t>When can we start using this?</a:t>
            </a:r>
          </a:p>
          <a:p>
            <a:pPr lvl="1"/>
            <a:r>
              <a:rPr lang="en-US" dirty="0"/>
              <a:t>This will only be used with the EMS System goes to Plan P of our pandemic plan. You can not use this until Plan P is implemented</a:t>
            </a:r>
          </a:p>
          <a:p>
            <a:r>
              <a:rPr lang="en-US" dirty="0"/>
              <a:t>What do I need to document</a:t>
            </a:r>
          </a:p>
          <a:p>
            <a:pPr lvl="1"/>
            <a:r>
              <a:rPr lang="en-US" dirty="0"/>
              <a:t>You will document just like you do for any refusal. </a:t>
            </a:r>
          </a:p>
          <a:p>
            <a:r>
              <a:rPr lang="en-US" dirty="0"/>
              <a:t>How do we get the COVID Resource Cards?</a:t>
            </a:r>
          </a:p>
          <a:p>
            <a:pPr lvl="1"/>
            <a:r>
              <a:rPr lang="en-US" dirty="0"/>
              <a:t>The EMS office has ordered these cards and will distribute them as soon as they arrive</a:t>
            </a:r>
          </a:p>
        </p:txBody>
      </p:sp>
    </p:spTree>
    <p:extLst>
      <p:ext uri="{BB962C8B-B14F-4D97-AF65-F5344CB8AC3E}">
        <p14:creationId xmlns:p14="http://schemas.microsoft.com/office/powerpoint/2010/main" val="351599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8D30-487F-4E62-A3DE-A1F73EE84818}"/>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D43DC75E-C45B-48BD-B677-92AD11EAB628}"/>
              </a:ext>
            </a:extLst>
          </p:cNvPr>
          <p:cNvSpPr>
            <a:spLocks noGrp="1"/>
          </p:cNvSpPr>
          <p:nvPr>
            <p:ph idx="1"/>
          </p:nvPr>
        </p:nvSpPr>
        <p:spPr/>
        <p:txBody>
          <a:bodyPr/>
          <a:lstStyle/>
          <a:p>
            <a:r>
              <a:rPr lang="en-US" dirty="0"/>
              <a:t>The purpose of this policy is to reduce transports during pandemic level events</a:t>
            </a:r>
          </a:p>
          <a:p>
            <a:r>
              <a:rPr lang="en-US" dirty="0"/>
              <a:t>This policy </a:t>
            </a:r>
            <a:r>
              <a:rPr lang="en-US" b="1" u="sng" dirty="0"/>
              <a:t>is only enacted </a:t>
            </a:r>
            <a:r>
              <a:rPr lang="en-US" dirty="0"/>
              <a:t>by the EMS system when deemed necessary</a:t>
            </a:r>
          </a:p>
          <a:p>
            <a:r>
              <a:rPr lang="en-US" dirty="0"/>
              <a:t>This only applies to pandemic related calls</a:t>
            </a:r>
          </a:p>
          <a:p>
            <a:pPr lvl="1"/>
            <a:r>
              <a:rPr lang="en-US" dirty="0"/>
              <a:t>(</a:t>
            </a:r>
            <a:r>
              <a:rPr lang="en-US" dirty="0" err="1"/>
              <a:t>i.e</a:t>
            </a:r>
            <a:r>
              <a:rPr lang="en-US" dirty="0"/>
              <a:t> this would NOT apply to cardiac events, psych evals, abdominal pain, </a:t>
            </a:r>
            <a:r>
              <a:rPr lang="en-US" dirty="0" err="1"/>
              <a:t>ect</a:t>
            </a:r>
            <a:r>
              <a:rPr lang="en-US" dirty="0"/>
              <a:t>.)</a:t>
            </a:r>
          </a:p>
        </p:txBody>
      </p:sp>
    </p:spTree>
    <p:extLst>
      <p:ext uri="{BB962C8B-B14F-4D97-AF65-F5344CB8AC3E}">
        <p14:creationId xmlns:p14="http://schemas.microsoft.com/office/powerpoint/2010/main" val="16910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8AA1-D77C-4D97-9F1C-F14B3844BB2D}"/>
              </a:ext>
            </a:extLst>
          </p:cNvPr>
          <p:cNvSpPr>
            <a:spLocks noGrp="1"/>
          </p:cNvSpPr>
          <p:nvPr>
            <p:ph type="title"/>
          </p:nvPr>
        </p:nvSpPr>
        <p:spPr/>
        <p:txBody>
          <a:bodyPr/>
          <a:lstStyle/>
          <a:p>
            <a:r>
              <a:rPr lang="en-US" dirty="0"/>
              <a:t>Application	</a:t>
            </a:r>
          </a:p>
        </p:txBody>
      </p:sp>
      <p:sp>
        <p:nvSpPr>
          <p:cNvPr id="3" name="Content Placeholder 2">
            <a:extLst>
              <a:ext uri="{FF2B5EF4-FFF2-40B4-BE49-F238E27FC236}">
                <a16:creationId xmlns:a16="http://schemas.microsoft.com/office/drawing/2014/main" id="{BCD34C9B-136D-4047-A62A-AA5ECB3B5E49}"/>
              </a:ext>
            </a:extLst>
          </p:cNvPr>
          <p:cNvSpPr>
            <a:spLocks noGrp="1"/>
          </p:cNvSpPr>
          <p:nvPr>
            <p:ph idx="1"/>
          </p:nvPr>
        </p:nvSpPr>
        <p:spPr/>
        <p:txBody>
          <a:bodyPr/>
          <a:lstStyle/>
          <a:p>
            <a:r>
              <a:rPr lang="en-US" dirty="0"/>
              <a:t>When the EMS System enacts Plan P of the System Pandemic Plan </a:t>
            </a:r>
          </a:p>
          <a:p>
            <a:r>
              <a:rPr lang="en-US" dirty="0"/>
              <a:t>Only can be used by BLS or higher providers/units. NOT for EMR</a:t>
            </a:r>
          </a:p>
          <a:p>
            <a:r>
              <a:rPr lang="en-US" dirty="0"/>
              <a:t>Refusals will be QA for appropriate use</a:t>
            </a:r>
          </a:p>
          <a:p>
            <a:r>
              <a:rPr lang="en-US" dirty="0"/>
              <a:t>May only be used for pandemic related calls</a:t>
            </a:r>
          </a:p>
        </p:txBody>
      </p:sp>
    </p:spTree>
    <p:extLst>
      <p:ext uri="{BB962C8B-B14F-4D97-AF65-F5344CB8AC3E}">
        <p14:creationId xmlns:p14="http://schemas.microsoft.com/office/powerpoint/2010/main" val="115282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4AE2-041E-4BB3-9C48-65A29194E4D6}"/>
              </a:ext>
            </a:extLst>
          </p:cNvPr>
          <p:cNvSpPr>
            <a:spLocks noGrp="1"/>
          </p:cNvSpPr>
          <p:nvPr>
            <p:ph type="title"/>
          </p:nvPr>
        </p:nvSpPr>
        <p:spPr/>
        <p:txBody>
          <a:bodyPr/>
          <a:lstStyle/>
          <a:p>
            <a:r>
              <a:rPr lang="en-US" dirty="0"/>
              <a:t>Policy	</a:t>
            </a:r>
          </a:p>
        </p:txBody>
      </p:sp>
      <p:sp>
        <p:nvSpPr>
          <p:cNvPr id="3" name="Content Placeholder 2">
            <a:extLst>
              <a:ext uri="{FF2B5EF4-FFF2-40B4-BE49-F238E27FC236}">
                <a16:creationId xmlns:a16="http://schemas.microsoft.com/office/drawing/2014/main" id="{079E1665-5F6B-479E-89D6-CF4B74431BEB}"/>
              </a:ext>
            </a:extLst>
          </p:cNvPr>
          <p:cNvSpPr>
            <a:spLocks noGrp="1"/>
          </p:cNvSpPr>
          <p:nvPr>
            <p:ph idx="1"/>
          </p:nvPr>
        </p:nvSpPr>
        <p:spPr/>
        <p:txBody>
          <a:bodyPr/>
          <a:lstStyle/>
          <a:p>
            <a:r>
              <a:rPr lang="en-US" dirty="0"/>
              <a:t>If you are dispatched for a person with pandemic related symptoms, and the patient meets low acuity, you may suggest the patient stay at home</a:t>
            </a:r>
          </a:p>
          <a:p>
            <a:r>
              <a:rPr lang="en-US" dirty="0"/>
              <a:t>Patient must meet low acuity criteria</a:t>
            </a:r>
          </a:p>
          <a:p>
            <a:r>
              <a:rPr lang="en-US" dirty="0"/>
              <a:t>Patient must be agreeable to staying at home</a:t>
            </a:r>
          </a:p>
        </p:txBody>
      </p:sp>
    </p:spTree>
    <p:extLst>
      <p:ext uri="{BB962C8B-B14F-4D97-AF65-F5344CB8AC3E}">
        <p14:creationId xmlns:p14="http://schemas.microsoft.com/office/powerpoint/2010/main" val="25925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2A01-1AE2-4096-803E-ED9656837A73}"/>
              </a:ext>
            </a:extLst>
          </p:cNvPr>
          <p:cNvSpPr>
            <a:spLocks noGrp="1"/>
          </p:cNvSpPr>
          <p:nvPr>
            <p:ph type="title"/>
          </p:nvPr>
        </p:nvSpPr>
        <p:spPr/>
        <p:txBody>
          <a:bodyPr/>
          <a:lstStyle/>
          <a:p>
            <a:r>
              <a:rPr lang="en-US" dirty="0"/>
              <a:t>Low Acuity Definition</a:t>
            </a:r>
          </a:p>
        </p:txBody>
      </p:sp>
      <p:sp>
        <p:nvSpPr>
          <p:cNvPr id="3" name="Content Placeholder 2">
            <a:extLst>
              <a:ext uri="{FF2B5EF4-FFF2-40B4-BE49-F238E27FC236}">
                <a16:creationId xmlns:a16="http://schemas.microsoft.com/office/drawing/2014/main" id="{0F7C61C7-551F-4179-BE54-5A7CA37D6238}"/>
              </a:ext>
            </a:extLst>
          </p:cNvPr>
          <p:cNvSpPr>
            <a:spLocks noGrp="1"/>
          </p:cNvSpPr>
          <p:nvPr>
            <p:ph idx="1"/>
          </p:nvPr>
        </p:nvSpPr>
        <p:spPr>
          <a:xfrm>
            <a:off x="1115568" y="2368967"/>
            <a:ext cx="10168128" cy="3694176"/>
          </a:xfrm>
        </p:spPr>
        <p:txBody>
          <a:bodyPr numCol="2">
            <a:normAutofit fontScale="47500" lnSpcReduction="20000"/>
          </a:bodyPr>
          <a:lstStyle/>
          <a:p>
            <a:pPr marL="0" indent="0">
              <a:buNone/>
            </a:pPr>
            <a:r>
              <a:rPr lang="en-US" sz="3400" b="1" dirty="0"/>
              <a:t>Patient must meet the following criteria: </a:t>
            </a:r>
          </a:p>
          <a:p>
            <a:r>
              <a:rPr lang="en-US" dirty="0"/>
              <a:t>Patients must meet the following criteria: </a:t>
            </a:r>
          </a:p>
          <a:p>
            <a:pPr lvl="0"/>
            <a:r>
              <a:rPr lang="en-US" dirty="0"/>
              <a:t>The patient is &gt;18 and &lt;60 years of age</a:t>
            </a:r>
          </a:p>
          <a:p>
            <a:pPr lvl="0"/>
            <a:r>
              <a:rPr lang="en-US" dirty="0"/>
              <a:t>The patient has </a:t>
            </a:r>
            <a:r>
              <a:rPr lang="en-US" u="sng" dirty="0"/>
              <a:t>no </a:t>
            </a:r>
            <a:r>
              <a:rPr lang="en-US" dirty="0"/>
              <a:t>significant comorbidities which may include but are not limited to:</a:t>
            </a:r>
          </a:p>
          <a:p>
            <a:pPr lvl="1"/>
            <a:r>
              <a:rPr lang="en-US" dirty="0"/>
              <a:t>Diabetes </a:t>
            </a:r>
          </a:p>
          <a:p>
            <a:pPr lvl="1"/>
            <a:r>
              <a:rPr lang="en-US" dirty="0"/>
              <a:t>Heart disease</a:t>
            </a:r>
          </a:p>
          <a:p>
            <a:pPr lvl="1"/>
            <a:r>
              <a:rPr lang="en-US" dirty="0"/>
              <a:t>Chronic lung disease (COPD, Asthma, </a:t>
            </a:r>
            <a:r>
              <a:rPr lang="en-US" dirty="0" err="1"/>
              <a:t>ect</a:t>
            </a:r>
            <a:r>
              <a:rPr lang="en-US" dirty="0"/>
              <a:t>.) </a:t>
            </a:r>
          </a:p>
          <a:p>
            <a:pPr lvl="1"/>
            <a:r>
              <a:rPr lang="en-US" dirty="0"/>
              <a:t>Chronic renal disease (or dialysis)</a:t>
            </a:r>
          </a:p>
          <a:p>
            <a:pPr lvl="1"/>
            <a:r>
              <a:rPr lang="en-US" dirty="0"/>
              <a:t>Liver disease</a:t>
            </a:r>
          </a:p>
          <a:p>
            <a:pPr lvl="1"/>
            <a:r>
              <a:rPr lang="en-US" dirty="0"/>
              <a:t>Cancer</a:t>
            </a:r>
          </a:p>
          <a:p>
            <a:pPr lvl="1"/>
            <a:r>
              <a:rPr lang="en-US" dirty="0"/>
              <a:t>Autoimmune disorders</a:t>
            </a:r>
          </a:p>
          <a:p>
            <a:pPr lvl="1"/>
            <a:r>
              <a:rPr lang="en-US" dirty="0"/>
              <a:t>Chemotherapy patients</a:t>
            </a:r>
          </a:p>
          <a:p>
            <a:pPr lvl="1"/>
            <a:r>
              <a:rPr lang="en-US" dirty="0"/>
              <a:t>Patients on immunosuppressant medication</a:t>
            </a:r>
          </a:p>
          <a:p>
            <a:pPr lvl="1"/>
            <a:r>
              <a:rPr lang="en-US" dirty="0"/>
              <a:t>Pregnant women</a:t>
            </a:r>
          </a:p>
          <a:p>
            <a:pPr lvl="0"/>
            <a:r>
              <a:rPr lang="en-US" dirty="0"/>
              <a:t>Vitals</a:t>
            </a:r>
          </a:p>
          <a:p>
            <a:pPr lvl="1"/>
            <a:r>
              <a:rPr lang="en-US" dirty="0"/>
              <a:t>Respiratory rate &gt;8 and &lt;20</a:t>
            </a:r>
          </a:p>
          <a:p>
            <a:pPr lvl="1"/>
            <a:r>
              <a:rPr lang="en-US" dirty="0"/>
              <a:t>Heart Rate less than &lt;110</a:t>
            </a:r>
          </a:p>
          <a:p>
            <a:pPr lvl="1"/>
            <a:r>
              <a:rPr lang="en-US" dirty="0"/>
              <a:t>Systolic BP &gt;90mmHg and &lt;160mmHg</a:t>
            </a:r>
          </a:p>
          <a:p>
            <a:pPr lvl="1"/>
            <a:r>
              <a:rPr lang="en-US" dirty="0"/>
              <a:t>O</a:t>
            </a:r>
            <a:r>
              <a:rPr lang="en-US" baseline="-25000" dirty="0"/>
              <a:t>2 </a:t>
            </a:r>
            <a:r>
              <a:rPr lang="en-US" dirty="0"/>
              <a:t>saturation &gt;95% on room air or within normal limits if they are on home O</a:t>
            </a:r>
            <a:r>
              <a:rPr lang="en-US" baseline="-25000" dirty="0"/>
              <a:t>2</a:t>
            </a:r>
            <a:endParaRPr lang="en-US" dirty="0"/>
          </a:p>
          <a:p>
            <a:pPr lvl="1"/>
            <a:r>
              <a:rPr lang="en-US" dirty="0"/>
              <a:t>GCS 15</a:t>
            </a:r>
          </a:p>
          <a:p>
            <a:pPr lvl="1"/>
            <a:r>
              <a:rPr lang="en-US" dirty="0"/>
              <a:t>Temp &lt;102°f</a:t>
            </a:r>
          </a:p>
          <a:p>
            <a:pPr lvl="0"/>
            <a:r>
              <a:rPr lang="en-US" dirty="0"/>
              <a:t>Absence of respiratory distress, syncope, cyanosis, diaphoresis and chest pain (except for minor chest pain upon coughing)</a:t>
            </a:r>
          </a:p>
          <a:p>
            <a:pPr lvl="0"/>
            <a:r>
              <a:rPr lang="en-US" dirty="0"/>
              <a:t>Patient is alert and oriented and has medical decision-making capacity</a:t>
            </a:r>
          </a:p>
          <a:p>
            <a:pPr lvl="0"/>
            <a:r>
              <a:rPr lang="en-US" dirty="0"/>
              <a:t>Patient has a working telephone</a:t>
            </a:r>
          </a:p>
          <a:p>
            <a:pPr lvl="0"/>
            <a:r>
              <a:rPr lang="en-US" dirty="0"/>
              <a:t>Patient is capable of caring for themselves</a:t>
            </a:r>
          </a:p>
          <a:p>
            <a:pPr lvl="1"/>
            <a:endParaRPr lang="en-US" dirty="0"/>
          </a:p>
        </p:txBody>
      </p:sp>
    </p:spTree>
    <p:extLst>
      <p:ext uri="{BB962C8B-B14F-4D97-AF65-F5344CB8AC3E}">
        <p14:creationId xmlns:p14="http://schemas.microsoft.com/office/powerpoint/2010/main" val="44755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AA10-E05B-44C4-B12D-3229ABA7ACD5}"/>
              </a:ext>
            </a:extLst>
          </p:cNvPr>
          <p:cNvSpPr>
            <a:spLocks noGrp="1"/>
          </p:cNvSpPr>
          <p:nvPr>
            <p:ph type="title"/>
          </p:nvPr>
        </p:nvSpPr>
        <p:spPr/>
        <p:txBody>
          <a:bodyPr/>
          <a:lstStyle/>
          <a:p>
            <a:r>
              <a:rPr lang="en-US" dirty="0"/>
              <a:t>If Patient Meets Low Acuity Criteria</a:t>
            </a:r>
          </a:p>
        </p:txBody>
      </p:sp>
      <p:sp>
        <p:nvSpPr>
          <p:cNvPr id="3" name="Content Placeholder 2">
            <a:extLst>
              <a:ext uri="{FF2B5EF4-FFF2-40B4-BE49-F238E27FC236}">
                <a16:creationId xmlns:a16="http://schemas.microsoft.com/office/drawing/2014/main" id="{6B1DC4DB-FEA2-415B-8EDF-F20BCF8C0A0E}"/>
              </a:ext>
            </a:extLst>
          </p:cNvPr>
          <p:cNvSpPr>
            <a:spLocks noGrp="1"/>
          </p:cNvSpPr>
          <p:nvPr>
            <p:ph idx="1"/>
          </p:nvPr>
        </p:nvSpPr>
        <p:spPr/>
        <p:txBody>
          <a:bodyPr>
            <a:normAutofit fontScale="92500"/>
          </a:bodyPr>
          <a:lstStyle/>
          <a:p>
            <a:r>
              <a:rPr lang="en-US" dirty="0"/>
              <a:t>If patient meets criteria the following statement should be read: </a:t>
            </a:r>
          </a:p>
          <a:p>
            <a:pPr lvl="1"/>
            <a:r>
              <a:rPr lang="en-US" i="1" dirty="0"/>
              <a:t>“Due to the recent outbreak of coronavirus, hospitals are seeing increased number of patients. Due to your symptoms being minor currently and your vitals falling within normal rangers, we highly recommend that you stay at home and self-quarantine. This protects you from additional potential exposures. We also recommend that you speak with your primary care physician or contact either </a:t>
            </a:r>
            <a:r>
              <a:rPr lang="en-US" i="1"/>
              <a:t>the Carle </a:t>
            </a:r>
            <a:r>
              <a:rPr lang="en-US" i="1" dirty="0"/>
              <a:t>or OSF hotlines to help guide you to find a physician to be seen by. If your symptoms worsen, you may call 911. Are you agreeable to this?”</a:t>
            </a:r>
            <a:endParaRPr lang="en-US" dirty="0"/>
          </a:p>
        </p:txBody>
      </p:sp>
    </p:spTree>
    <p:extLst>
      <p:ext uri="{BB962C8B-B14F-4D97-AF65-F5344CB8AC3E}">
        <p14:creationId xmlns:p14="http://schemas.microsoft.com/office/powerpoint/2010/main" val="44381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43AA10-E05B-44C4-B12D-3229ABA7ACD5}"/>
              </a:ext>
            </a:extLst>
          </p:cNvPr>
          <p:cNvSpPr>
            <a:spLocks noGrp="1"/>
          </p:cNvSpPr>
          <p:nvPr>
            <p:ph type="title"/>
          </p:nvPr>
        </p:nvSpPr>
        <p:spPr>
          <a:xfrm>
            <a:off x="841247" y="978619"/>
            <a:ext cx="3410712" cy="1106424"/>
          </a:xfrm>
        </p:spPr>
        <p:txBody>
          <a:bodyPr>
            <a:normAutofit/>
          </a:bodyPr>
          <a:lstStyle/>
          <a:p>
            <a:r>
              <a:rPr lang="en-US" sz="2800"/>
              <a:t>If Patient Meets Low Acuity Criteria</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1DC4DB-FEA2-415B-8EDF-F20BCF8C0A0E}"/>
              </a:ext>
            </a:extLst>
          </p:cNvPr>
          <p:cNvSpPr>
            <a:spLocks noGrp="1"/>
          </p:cNvSpPr>
          <p:nvPr>
            <p:ph idx="1"/>
          </p:nvPr>
        </p:nvSpPr>
        <p:spPr>
          <a:xfrm>
            <a:off x="841248" y="2252870"/>
            <a:ext cx="3412219" cy="3560251"/>
          </a:xfrm>
        </p:spPr>
        <p:txBody>
          <a:bodyPr>
            <a:normAutofit/>
          </a:bodyPr>
          <a:lstStyle/>
          <a:p>
            <a:pPr>
              <a:lnSpc>
                <a:spcPct val="100000"/>
              </a:lnSpc>
            </a:pPr>
            <a:r>
              <a:rPr lang="en-US" sz="1200" dirty="0"/>
              <a:t>If patient agrees to criteria</a:t>
            </a:r>
          </a:p>
          <a:p>
            <a:pPr lvl="1">
              <a:lnSpc>
                <a:spcPct val="100000"/>
              </a:lnSpc>
            </a:pPr>
            <a:r>
              <a:rPr lang="en-US" sz="1200" dirty="0"/>
              <a:t>Fill out refusal and have them sign it</a:t>
            </a:r>
          </a:p>
          <a:p>
            <a:pPr lvl="1">
              <a:lnSpc>
                <a:spcPct val="100000"/>
              </a:lnSpc>
            </a:pPr>
            <a:r>
              <a:rPr lang="en-US" sz="1200" dirty="0"/>
              <a:t>Leave them a COVID-19 resource card</a:t>
            </a:r>
          </a:p>
          <a:p>
            <a:pPr lvl="1">
              <a:lnSpc>
                <a:spcPct val="100000"/>
              </a:lnSpc>
            </a:pPr>
            <a:r>
              <a:rPr lang="en-US" sz="1200" dirty="0"/>
              <a:t>Recommend the following for them</a:t>
            </a:r>
          </a:p>
          <a:p>
            <a:pPr lvl="0">
              <a:lnSpc>
                <a:spcPct val="100000"/>
              </a:lnSpc>
            </a:pPr>
            <a:r>
              <a:rPr lang="en-US" sz="1200" dirty="0"/>
              <a:t>Drink plenty of fluids</a:t>
            </a:r>
          </a:p>
          <a:p>
            <a:pPr lvl="1">
              <a:lnSpc>
                <a:spcPct val="100000"/>
              </a:lnSpc>
            </a:pPr>
            <a:r>
              <a:rPr lang="en-US" sz="1200" dirty="0"/>
              <a:t>Take over-the-counter medications as directed</a:t>
            </a:r>
          </a:p>
          <a:p>
            <a:pPr lvl="1">
              <a:lnSpc>
                <a:spcPct val="100000"/>
              </a:lnSpc>
            </a:pPr>
            <a:r>
              <a:rPr lang="en-US" sz="1200" dirty="0"/>
              <a:t>Take temperature regularly</a:t>
            </a:r>
          </a:p>
          <a:p>
            <a:pPr lvl="1">
              <a:lnSpc>
                <a:spcPct val="100000"/>
              </a:lnSpc>
            </a:pPr>
            <a:r>
              <a:rPr lang="en-US" sz="1200" dirty="0"/>
              <a:t>Encourage patient to have someone check in on them</a:t>
            </a:r>
          </a:p>
          <a:p>
            <a:pPr lvl="1">
              <a:lnSpc>
                <a:spcPct val="100000"/>
              </a:lnSpc>
            </a:pPr>
            <a:r>
              <a:rPr lang="en-US" sz="1200" dirty="0"/>
              <a:t>Follow up with Primary Care physician </a:t>
            </a:r>
          </a:p>
          <a:p>
            <a:pPr lvl="1">
              <a:lnSpc>
                <a:spcPct val="100000"/>
              </a:lnSpc>
            </a:pPr>
            <a:r>
              <a:rPr lang="en-US" sz="1200" dirty="0"/>
              <a:t>If symptoms worsen, call 911</a:t>
            </a:r>
          </a:p>
          <a:p>
            <a:pPr lvl="1">
              <a:lnSpc>
                <a:spcPct val="100000"/>
              </a:lnSpc>
            </a:pPr>
            <a:endParaRPr lang="en-US" sz="1200" dirty="0"/>
          </a:p>
        </p:txBody>
      </p:sp>
      <p:pic>
        <p:nvPicPr>
          <p:cNvPr id="4" name="Picture 3">
            <a:extLst>
              <a:ext uri="{FF2B5EF4-FFF2-40B4-BE49-F238E27FC236}">
                <a16:creationId xmlns:a16="http://schemas.microsoft.com/office/drawing/2014/main" id="{4EF4257F-7F3E-499B-B434-61CEA3B71E9B}"/>
              </a:ext>
            </a:extLst>
          </p:cNvPr>
          <p:cNvPicPr>
            <a:picLocks noChangeAspect="1"/>
          </p:cNvPicPr>
          <p:nvPr/>
        </p:nvPicPr>
        <p:blipFill>
          <a:blip r:embed="rId2"/>
          <a:stretch>
            <a:fillRect/>
          </a:stretch>
        </p:blipFill>
        <p:spPr>
          <a:xfrm>
            <a:off x="6115146" y="630936"/>
            <a:ext cx="4667820" cy="5495544"/>
          </a:xfrm>
          <a:prstGeom prst="rect">
            <a:avLst/>
          </a:prstGeom>
        </p:spPr>
      </p:pic>
      <p:sp>
        <p:nvSpPr>
          <p:cNvPr id="5" name="Rectangle 4">
            <a:extLst>
              <a:ext uri="{FF2B5EF4-FFF2-40B4-BE49-F238E27FC236}">
                <a16:creationId xmlns:a16="http://schemas.microsoft.com/office/drawing/2014/main" id="{64D9C041-346D-4736-AAFF-15AF352B26D6}"/>
              </a:ext>
            </a:extLst>
          </p:cNvPr>
          <p:cNvSpPr/>
          <p:nvPr/>
        </p:nvSpPr>
        <p:spPr>
          <a:xfrm>
            <a:off x="8073743" y="261604"/>
            <a:ext cx="733471" cy="369332"/>
          </a:xfrm>
          <a:prstGeom prst="rect">
            <a:avLst/>
          </a:prstGeom>
        </p:spPr>
        <p:txBody>
          <a:bodyPr wrap="none">
            <a:spAutoFit/>
          </a:bodyPr>
          <a:lstStyle/>
          <a:p>
            <a:pPr lvl="0">
              <a:lnSpc>
                <a:spcPct val="100000"/>
              </a:lnSpc>
            </a:pPr>
            <a:r>
              <a:rPr lang="en-US" dirty="0"/>
              <a:t>Front</a:t>
            </a:r>
          </a:p>
        </p:txBody>
      </p:sp>
      <p:sp>
        <p:nvSpPr>
          <p:cNvPr id="10" name="Rectangle 9">
            <a:extLst>
              <a:ext uri="{FF2B5EF4-FFF2-40B4-BE49-F238E27FC236}">
                <a16:creationId xmlns:a16="http://schemas.microsoft.com/office/drawing/2014/main" id="{517E7073-87F2-4F73-90B8-F14BB61E3A4C}"/>
              </a:ext>
            </a:extLst>
          </p:cNvPr>
          <p:cNvSpPr/>
          <p:nvPr/>
        </p:nvSpPr>
        <p:spPr>
          <a:xfrm>
            <a:off x="8082320" y="6126480"/>
            <a:ext cx="688009" cy="369332"/>
          </a:xfrm>
          <a:prstGeom prst="rect">
            <a:avLst/>
          </a:prstGeom>
        </p:spPr>
        <p:txBody>
          <a:bodyPr wrap="none">
            <a:spAutoFit/>
          </a:bodyPr>
          <a:lstStyle/>
          <a:p>
            <a:pPr lvl="0">
              <a:lnSpc>
                <a:spcPct val="100000"/>
              </a:lnSpc>
            </a:pPr>
            <a:r>
              <a:rPr lang="en-US" dirty="0"/>
              <a:t>Back</a:t>
            </a:r>
          </a:p>
        </p:txBody>
      </p:sp>
    </p:spTree>
    <p:extLst>
      <p:ext uri="{BB962C8B-B14F-4D97-AF65-F5344CB8AC3E}">
        <p14:creationId xmlns:p14="http://schemas.microsoft.com/office/powerpoint/2010/main" val="150739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4BB7-7CA7-4998-A94E-E29C712BFDE6}"/>
              </a:ext>
            </a:extLst>
          </p:cNvPr>
          <p:cNvSpPr>
            <a:spLocks noGrp="1"/>
          </p:cNvSpPr>
          <p:nvPr>
            <p:ph type="title"/>
          </p:nvPr>
        </p:nvSpPr>
        <p:spPr/>
        <p:txBody>
          <a:bodyPr/>
          <a:lstStyle/>
          <a:p>
            <a:r>
              <a:rPr lang="en-US" dirty="0"/>
              <a:t>Refusal Documentation</a:t>
            </a:r>
          </a:p>
        </p:txBody>
      </p:sp>
      <p:sp>
        <p:nvSpPr>
          <p:cNvPr id="3" name="Content Placeholder 2">
            <a:extLst>
              <a:ext uri="{FF2B5EF4-FFF2-40B4-BE49-F238E27FC236}">
                <a16:creationId xmlns:a16="http://schemas.microsoft.com/office/drawing/2014/main" id="{137FDE90-C06C-446B-885D-FD9106DD8300}"/>
              </a:ext>
            </a:extLst>
          </p:cNvPr>
          <p:cNvSpPr>
            <a:spLocks noGrp="1"/>
          </p:cNvSpPr>
          <p:nvPr>
            <p:ph idx="1"/>
          </p:nvPr>
        </p:nvSpPr>
        <p:spPr/>
        <p:txBody>
          <a:bodyPr>
            <a:normAutofit lnSpcReduction="10000"/>
          </a:bodyPr>
          <a:lstStyle/>
          <a:p>
            <a:r>
              <a:rPr lang="en-US" dirty="0"/>
              <a:t>Document using system refusal</a:t>
            </a:r>
          </a:p>
          <a:p>
            <a:r>
              <a:rPr lang="en-US" dirty="0"/>
              <a:t>In your chart, make sure you document</a:t>
            </a:r>
          </a:p>
          <a:p>
            <a:pPr lvl="1"/>
            <a:r>
              <a:rPr lang="en-US" dirty="0"/>
              <a:t>Patients Vitals</a:t>
            </a:r>
          </a:p>
          <a:p>
            <a:pPr lvl="1"/>
            <a:r>
              <a:rPr lang="en-US" dirty="0"/>
              <a:t>Medical History</a:t>
            </a:r>
          </a:p>
          <a:p>
            <a:pPr lvl="1"/>
            <a:r>
              <a:rPr lang="en-US" dirty="0"/>
              <a:t>Physical Assessment</a:t>
            </a:r>
          </a:p>
          <a:p>
            <a:pPr lvl="1"/>
            <a:r>
              <a:rPr lang="en-US" b="1" u="sng" dirty="0"/>
              <a:t>Document thoroughly</a:t>
            </a:r>
          </a:p>
          <a:p>
            <a:pPr lvl="1"/>
            <a:r>
              <a:rPr lang="en-US" dirty="0"/>
              <a:t>Must record that patient meets all criteria (</a:t>
            </a:r>
            <a:r>
              <a:rPr lang="en-US" dirty="0" err="1"/>
              <a:t>ie</a:t>
            </a:r>
            <a:r>
              <a:rPr lang="en-US" dirty="0"/>
              <a:t>, take picture of criteria worksheet, fill out </a:t>
            </a:r>
            <a:r>
              <a:rPr lang="en-US" dirty="0" err="1"/>
              <a:t>ePCR</a:t>
            </a:r>
            <a:r>
              <a:rPr lang="en-US" dirty="0"/>
              <a:t> work sheet)</a:t>
            </a:r>
          </a:p>
          <a:p>
            <a:pPr lvl="1"/>
            <a:endParaRPr lang="en-US" dirty="0"/>
          </a:p>
        </p:txBody>
      </p:sp>
    </p:spTree>
    <p:extLst>
      <p:ext uri="{BB962C8B-B14F-4D97-AF65-F5344CB8AC3E}">
        <p14:creationId xmlns:p14="http://schemas.microsoft.com/office/powerpoint/2010/main" val="391721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EBF5-1235-48D3-A4E6-20D8340A296F}"/>
              </a:ext>
            </a:extLst>
          </p:cNvPr>
          <p:cNvSpPr>
            <a:spLocks noGrp="1"/>
          </p:cNvSpPr>
          <p:nvPr>
            <p:ph type="title"/>
          </p:nvPr>
        </p:nvSpPr>
        <p:spPr/>
        <p:txBody>
          <a:bodyPr/>
          <a:lstStyle/>
          <a:p>
            <a:r>
              <a:rPr lang="en-US" dirty="0"/>
              <a:t>If Patient Does Not Meet Criteria</a:t>
            </a:r>
          </a:p>
        </p:txBody>
      </p:sp>
      <p:sp>
        <p:nvSpPr>
          <p:cNvPr id="3" name="Content Placeholder 2">
            <a:extLst>
              <a:ext uri="{FF2B5EF4-FFF2-40B4-BE49-F238E27FC236}">
                <a16:creationId xmlns:a16="http://schemas.microsoft.com/office/drawing/2014/main" id="{38E9E726-89AA-4605-AD02-951B51C2BCBA}"/>
              </a:ext>
            </a:extLst>
          </p:cNvPr>
          <p:cNvSpPr>
            <a:spLocks noGrp="1"/>
          </p:cNvSpPr>
          <p:nvPr>
            <p:ph idx="1"/>
          </p:nvPr>
        </p:nvSpPr>
        <p:spPr/>
        <p:txBody>
          <a:bodyPr/>
          <a:lstStyle/>
          <a:p>
            <a:r>
              <a:rPr lang="en-US" dirty="0"/>
              <a:t>If a patient does not meet criteria and does not want to go to the hospital, call medical control to preform a high-risk refusal</a:t>
            </a:r>
          </a:p>
        </p:txBody>
      </p:sp>
    </p:spTree>
    <p:extLst>
      <p:ext uri="{BB962C8B-B14F-4D97-AF65-F5344CB8AC3E}">
        <p14:creationId xmlns:p14="http://schemas.microsoft.com/office/powerpoint/2010/main" val="53470111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101CB81924941AA6FA6A083FB4761" ma:contentTypeVersion="10" ma:contentTypeDescription="Create a new document." ma:contentTypeScope="" ma:versionID="dc0a86e838e549553a67bc5371a9fd63">
  <xsd:schema xmlns:xsd="http://www.w3.org/2001/XMLSchema" xmlns:xs="http://www.w3.org/2001/XMLSchema" xmlns:p="http://schemas.microsoft.com/office/2006/metadata/properties" xmlns:ns3="666c2d6d-acad-4579-8038-5809c41b3cc6" targetNamespace="http://schemas.microsoft.com/office/2006/metadata/properties" ma:root="true" ma:fieldsID="dd92823b69c700e15c96cdb3a3fd618a" ns3:_="">
    <xsd:import namespace="666c2d6d-acad-4579-8038-5809c41b3c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c2d6d-acad-4579-8038-5809c41b3c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AA6491-B165-4255-839D-17B1AA6E2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6c2d6d-acad-4579-8038-5809c41b3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4E25A9-07FA-43AE-9CF0-1EAE640B8541}">
  <ds:schemaRefs>
    <ds:schemaRef ds:uri="http://schemas.microsoft.com/sharepoint/v3/contenttype/forms"/>
  </ds:schemaRefs>
</ds:datastoreItem>
</file>

<file path=customXml/itemProps3.xml><?xml version="1.0" encoding="utf-8"?>
<ds:datastoreItem xmlns:ds="http://schemas.openxmlformats.org/officeDocument/2006/customXml" ds:itemID="{EE77E1FC-C6A2-4730-BC80-844863082D6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2217</TotalTime>
  <Words>828</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Calibri</vt:lpstr>
      <vt:lpstr>AccentBoxVTI</vt:lpstr>
      <vt:lpstr>Stay-At-Home Pathway</vt:lpstr>
      <vt:lpstr>Purpose</vt:lpstr>
      <vt:lpstr>Application </vt:lpstr>
      <vt:lpstr>Policy </vt:lpstr>
      <vt:lpstr>Low Acuity Definition</vt:lpstr>
      <vt:lpstr>If Patient Meets Low Acuity Criteria</vt:lpstr>
      <vt:lpstr>If Patient Meets Low Acuity Criteria</vt:lpstr>
      <vt:lpstr>Refusal Documentation</vt:lpstr>
      <vt:lpstr>If Patient Does Not Meet Criteria</vt:lpstr>
      <vt:lpstr>Patient Meets Criteria, but Does Not Want to Stay Home</vt:lpstr>
      <vt:lpstr>When in doubt</vt:lpstr>
      <vt:lpstr>Reporting</vt:lpstr>
      <vt:lpstr>Agency Requirements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Stay-At-Home Pathway</dc:title>
  <dc:creator>Travis Wilson</dc:creator>
  <cp:lastModifiedBy>Travis Wilson</cp:lastModifiedBy>
  <cp:revision>1</cp:revision>
  <dcterms:created xsi:type="dcterms:W3CDTF">2020-03-19T20:44:41Z</dcterms:created>
  <dcterms:modified xsi:type="dcterms:W3CDTF">2020-11-16T15:01:06Z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0x0101001EA101CB81924941AA6FA6A083FB4761</vt:lpwstr>
  </property>
</Properties>
</file>